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3" r:id="rId3"/>
    <p:sldId id="284" r:id="rId4"/>
    <p:sldId id="285" r:id="rId5"/>
    <p:sldId id="323" r:id="rId6"/>
    <p:sldId id="324" r:id="rId7"/>
    <p:sldId id="326" r:id="rId8"/>
    <p:sldId id="325" r:id="rId9"/>
    <p:sldId id="328" r:id="rId10"/>
    <p:sldId id="327" r:id="rId11"/>
    <p:sldId id="287" r:id="rId12"/>
    <p:sldId id="286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9" r:id="rId31"/>
    <p:sldId id="276" r:id="rId32"/>
    <p:sldId id="334" r:id="rId33"/>
    <p:sldId id="278" r:id="rId34"/>
    <p:sldId id="335" r:id="rId35"/>
    <p:sldId id="280" r:id="rId36"/>
    <p:sldId id="336" r:id="rId37"/>
    <p:sldId id="308" r:id="rId38"/>
    <p:sldId id="266" r:id="rId39"/>
    <p:sldId id="261" r:id="rId40"/>
    <p:sldId id="269" r:id="rId41"/>
    <p:sldId id="271" r:id="rId42"/>
    <p:sldId id="270" r:id="rId43"/>
    <p:sldId id="272" r:id="rId44"/>
    <p:sldId id="273" r:id="rId45"/>
    <p:sldId id="274" r:id="rId46"/>
    <p:sldId id="333" r:id="rId47"/>
    <p:sldId id="275" r:id="rId48"/>
    <p:sldId id="306" r:id="rId49"/>
    <p:sldId id="307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21" r:id="rId60"/>
    <p:sldId id="332" r:id="rId61"/>
    <p:sldId id="329" r:id="rId62"/>
    <p:sldId id="330" r:id="rId63"/>
  </p:sldIdLst>
  <p:sldSz cx="12192000" cy="6858000"/>
  <p:notesSz cx="6858000" cy="9144000"/>
  <p:embeddedFontLst>
    <p:embeddedFont>
      <p:font typeface="HY견고딕" panose="02030600000101010101" pitchFamily="18" charset="-127"/>
      <p:regular r:id="rId64"/>
    </p:embeddedFont>
    <p:embeddedFont>
      <p:font typeface="맑은 고딕" panose="020B0503020000020004" pitchFamily="50" charset="-127"/>
      <p:regular r:id="rId65"/>
      <p:bold r:id="rId66"/>
    </p:embeddedFont>
    <p:embeddedFont>
      <p:font typeface="KoPubWorld돋움체 Light" panose="020B0600000101010101" charset="-127"/>
      <p:regular r:id="rId67"/>
    </p:embeddedFont>
    <p:embeddedFont>
      <p:font typeface="HY헤드라인M" panose="02030600000101010101" pitchFamily="18" charset="-127"/>
      <p:regular r:id="rId68"/>
    </p:embeddedFont>
    <p:embeddedFont>
      <p:font typeface="KoPubWorld돋움체 Bold" panose="020B0600000101010101" charset="-127"/>
      <p:bold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754"/>
    <a:srgbClr val="64DEC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>
        <p:scale>
          <a:sx n="75" d="100"/>
          <a:sy n="75" d="100"/>
        </p:scale>
        <p:origin x="1986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2023-06-29 Thursday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2023-06-29 Thursday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2023-06-29 Thursday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2023-06-29 Thursday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2023-06-29 Thursday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2023-06-29 Thursday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2023-06-29 Thursday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2023-06-29 Thursday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2023-06-29 Thursday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2023-06-29 Thursday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2023-06-29 Thursday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2023-06-29 Thursday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MTVS-CodeMagician/projects/3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TVS-CodeMagician/MTVS-reserve/issues/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github.com/MTVS-CodeMagician/MTVS-reserve/pull/42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notion.so/1676fd57f69c49e2a706b69c35d46542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2500d2f90c874f979b6bd8b9a0aa0bf3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192.168.0.16:8080/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192.168.0.16:8080/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192.168.0.16:8080/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TVS-CodeMagician/MTVS-reserve/wiki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MTVS-CodeMagician/MTVS-reserve/wiki/%EA%B9%83%ED%94%8C%EB%A1%9C%EC%9A%B0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MTVS-CodeMagician/MTVS-reserve/wiki/%EA%B9%83%ED%94%8C%EB%A1%9C%EC%9A%B0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798463" y="2922628"/>
            <a:ext cx="70647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MTVS,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Lounge Reservation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2926077" y="2541180"/>
            <a:ext cx="2952208" cy="29858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2919727" y="2528868"/>
            <a:ext cx="309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혁신적인 예약 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4863130" y="5753766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98754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서비스 소개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주요기능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E4B16A6-B69D-30E3-5E97-6EFEDD7B2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39" y="1195315"/>
            <a:ext cx="7659545" cy="521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C729408E-2DD9-F566-5EC7-455EDA1F0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684" y="1319139"/>
            <a:ext cx="7249814" cy="496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17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98754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서비스 소개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Use Case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46" y="1195316"/>
            <a:ext cx="9122201" cy="54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7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98754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서비스 소개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Service flowchart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268" y="1102007"/>
            <a:ext cx="5162763" cy="557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3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서비스 소개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Service Architecture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91" y="1263478"/>
            <a:ext cx="9861870" cy="54391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98754"/>
              </a:solidFill>
            </a:endParaRPr>
          </a:p>
        </p:txBody>
      </p:sp>
      <p:pic>
        <p:nvPicPr>
          <p:cNvPr id="1026" name="Picture 2" descr="Thymeleaf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3" y="5029200"/>
            <a:ext cx="419356" cy="42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81" y="5016500"/>
            <a:ext cx="477837" cy="4778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357" y="5583237"/>
            <a:ext cx="513943" cy="513943"/>
          </a:xfrm>
          <a:prstGeom prst="rect">
            <a:avLst/>
          </a:prstGeom>
        </p:spPr>
      </p:pic>
      <p:pic>
        <p:nvPicPr>
          <p:cNvPr id="1028" name="Picture 4" descr="파일:Notion-logo.svg - 위키백과, 우리 모두의 백과사전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970" y="5675637"/>
            <a:ext cx="329142" cy="32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76302" y="5160997"/>
            <a:ext cx="6795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err="1" smtClean="0"/>
              <a:t>협업툴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328374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98754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서비스 소개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패키지 구조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9" y="1832159"/>
            <a:ext cx="3746638" cy="41279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640" y="1195316"/>
            <a:ext cx="3398069" cy="54307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890" y="2303867"/>
            <a:ext cx="3953731" cy="31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6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98754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서비스 소개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Git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flow - Project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9" y="1507067"/>
            <a:ext cx="11523728" cy="4648046"/>
          </a:xfrm>
          <a:prstGeom prst="rect">
            <a:avLst/>
          </a:prstGeom>
        </p:spPr>
      </p:pic>
      <p:sp>
        <p:nvSpPr>
          <p:cNvPr id="7" name="TextBox 6">
            <a:hlinkClick r:id="rId3"/>
          </p:cNvPr>
          <p:cNvSpPr txBox="1"/>
          <p:nvPr/>
        </p:nvSpPr>
        <p:spPr>
          <a:xfrm>
            <a:off x="10088651" y="6399101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98754"/>
                </a:solidFill>
              </a:rPr>
              <a:t>프로젝트 페이지 링크</a:t>
            </a:r>
          </a:p>
        </p:txBody>
      </p:sp>
    </p:spTree>
    <p:extLst>
      <p:ext uri="{BB962C8B-B14F-4D97-AF65-F5344CB8AC3E}">
        <p14:creationId xmlns:p14="http://schemas.microsoft.com/office/powerpoint/2010/main" val="361963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98754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서비스 소개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Git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flow - issue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83" y="1358900"/>
            <a:ext cx="7924083" cy="49561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806" y="1195316"/>
            <a:ext cx="4046060" cy="5338686"/>
          </a:xfrm>
          <a:prstGeom prst="rect">
            <a:avLst/>
          </a:prstGeom>
        </p:spPr>
      </p:pic>
      <p:sp>
        <p:nvSpPr>
          <p:cNvPr id="9" name="TextBox 8">
            <a:hlinkClick r:id="rId4"/>
          </p:cNvPr>
          <p:cNvSpPr txBox="1"/>
          <p:nvPr/>
        </p:nvSpPr>
        <p:spPr>
          <a:xfrm>
            <a:off x="10523105" y="647689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98754"/>
                </a:solidFill>
              </a:rPr>
              <a:t>이슈 페이지 링크</a:t>
            </a:r>
          </a:p>
        </p:txBody>
      </p:sp>
    </p:spTree>
    <p:extLst>
      <p:ext uri="{BB962C8B-B14F-4D97-AF65-F5344CB8AC3E}">
        <p14:creationId xmlns:p14="http://schemas.microsoft.com/office/powerpoint/2010/main" val="327497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98754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서비스 소개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Git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flow – Pull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Requst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82" y="1638005"/>
            <a:ext cx="4683183" cy="40420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037" y="1723881"/>
            <a:ext cx="5578878" cy="3774078"/>
          </a:xfrm>
          <a:prstGeom prst="rect">
            <a:avLst/>
          </a:prstGeom>
        </p:spPr>
      </p:pic>
      <p:sp>
        <p:nvSpPr>
          <p:cNvPr id="12" name="TextBox 11">
            <a:hlinkClick r:id="rId4"/>
          </p:cNvPr>
          <p:cNvSpPr txBox="1"/>
          <p:nvPr/>
        </p:nvSpPr>
        <p:spPr>
          <a:xfrm>
            <a:off x="11137988" y="6407883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98754"/>
                </a:solidFill>
              </a:rPr>
              <a:t>PR </a:t>
            </a:r>
            <a:r>
              <a:rPr lang="ko-KR" altLang="en-US" sz="1400" dirty="0">
                <a:solidFill>
                  <a:srgbClr val="198754"/>
                </a:solidFill>
              </a:rPr>
              <a:t>주소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174" y="1256859"/>
            <a:ext cx="7879973" cy="52741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572" y="1379983"/>
            <a:ext cx="4348579" cy="502790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881889" y="5945551"/>
            <a:ext cx="1047205" cy="266163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comment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12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98754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서비스 소개</a:t>
              </a:r>
            </a:p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화면정의서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TextBox 11">
            <a:hlinkClick r:id="rId2"/>
          </p:cNvPr>
          <p:cNvSpPr txBox="1"/>
          <p:nvPr/>
        </p:nvSpPr>
        <p:spPr>
          <a:xfrm>
            <a:off x="10530979" y="644947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98754"/>
                </a:solidFill>
              </a:rPr>
              <a:t>화면정의서링크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753" y="1638005"/>
            <a:ext cx="7689878" cy="4379569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2194753" y="2093371"/>
            <a:ext cx="335280" cy="33528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7625273" y="2047651"/>
            <a:ext cx="335280" cy="33528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7213793" y="2047651"/>
            <a:ext cx="335280" cy="33528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2961833" y="2509931"/>
            <a:ext cx="335280" cy="33528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2530033" y="4734971"/>
            <a:ext cx="335280" cy="33528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5781233" y="4734971"/>
            <a:ext cx="335280" cy="33528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3510473" y="2261011"/>
            <a:ext cx="335280" cy="33528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43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69" y="1304504"/>
            <a:ext cx="9919462" cy="50473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98754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서비스 소개</a:t>
              </a: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프로그램 목록 및 상세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9" name="TextBox 18">
            <a:hlinkClick r:id="rId3"/>
          </p:cNvPr>
          <p:cNvSpPr txBox="1"/>
          <p:nvPr/>
        </p:nvSpPr>
        <p:spPr>
          <a:xfrm>
            <a:off x="9846313" y="6483332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198754"/>
                </a:solidFill>
              </a:rPr>
              <a:t>프로그램목록및상세링크</a:t>
            </a:r>
            <a:endParaRPr lang="ko-KR" altLang="en-US" sz="1400" dirty="0">
              <a:solidFill>
                <a:srgbClr val="1987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69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198754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198754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430943" y="2598003"/>
            <a:ext cx="5748497" cy="830997"/>
            <a:chOff x="3403338" y="2598003"/>
            <a:chExt cx="5748497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040570" cy="830997"/>
              <a:chOff x="3403338" y="2598003"/>
              <a:chExt cx="2040570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198754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12618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Light" panose="00000300000000000000" pitchFamily="2" charset="-127"/>
                  </a:rPr>
                  <a:t>서비스 소개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2697801" cy="830997"/>
              <a:chOff x="6454034" y="2598003"/>
              <a:chExt cx="2697801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198754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19191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Light" panose="00000300000000000000" pitchFamily="2" charset="-127"/>
                  </a:rPr>
                  <a:t>회원가입 및 로그인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430943" y="3975509"/>
            <a:ext cx="5562549" cy="830997"/>
            <a:chOff x="3403338" y="2598003"/>
            <a:chExt cx="5562549" cy="83099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2713831" cy="830997"/>
              <a:chOff x="3403338" y="2598003"/>
              <a:chExt cx="2713831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198754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19351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Light" panose="00000300000000000000" pitchFamily="2" charset="-127"/>
                  </a:rPr>
                  <a:t>게시판 시스템 구현</a:t>
                </a:r>
                <a:endPara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6454034" y="2598003"/>
              <a:ext cx="2511853" cy="830997"/>
              <a:chOff x="6454034" y="2598003"/>
              <a:chExt cx="2511853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198754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17331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Light" panose="00000300000000000000" pitchFamily="2" charset="-127"/>
                  </a:rPr>
                  <a:t>예약 시스템 구현</a:t>
                </a:r>
                <a:endPara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038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98754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서비스 소개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ERD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84" y="3037867"/>
            <a:ext cx="5226319" cy="12256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345" y="1517040"/>
            <a:ext cx="5791498" cy="12192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345" y="4974618"/>
            <a:ext cx="5073911" cy="1162110"/>
          </a:xfrm>
          <a:prstGeom prst="rect">
            <a:avLst/>
          </a:prstGeom>
        </p:spPr>
      </p:pic>
      <p:cxnSp>
        <p:nvCxnSpPr>
          <p:cNvPr id="9" name="꺾인 연결선 8"/>
          <p:cNvCxnSpPr>
            <a:stCxn id="3" idx="3"/>
            <a:endCxn id="4" idx="1"/>
          </p:cNvCxnSpPr>
          <p:nvPr/>
        </p:nvCxnSpPr>
        <p:spPr>
          <a:xfrm flipV="1">
            <a:off x="5494903" y="2126672"/>
            <a:ext cx="663442" cy="152400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>
            <a:off x="5503529" y="3650674"/>
            <a:ext cx="648000" cy="190499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12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회원가입 및 로그인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목차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C7B7DB-B3D3-41D3-95D5-2DBDBBFED3F5}"/>
              </a:ext>
            </a:extLst>
          </p:cNvPr>
          <p:cNvGrpSpPr/>
          <p:nvPr/>
        </p:nvGrpSpPr>
        <p:grpSpPr>
          <a:xfrm>
            <a:off x="2077488" y="2459061"/>
            <a:ext cx="8037019" cy="2680564"/>
            <a:chOff x="2192610" y="2414611"/>
            <a:chExt cx="8037019" cy="26805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5705AF-7E3F-4EE1-AAFA-DF5991A0C3EC}"/>
                </a:ext>
              </a:extLst>
            </p:cNvPr>
            <p:cNvSpPr/>
            <p:nvPr/>
          </p:nvSpPr>
          <p:spPr>
            <a:xfrm>
              <a:off x="2329465" y="2547257"/>
              <a:ext cx="2183364" cy="254791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2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374D96-F450-468F-BCE5-3F1C4AC6DE17}"/>
                </a:ext>
              </a:extLst>
            </p:cNvPr>
            <p:cNvSpPr/>
            <p:nvPr/>
          </p:nvSpPr>
          <p:spPr>
            <a:xfrm>
              <a:off x="2192610" y="2414611"/>
              <a:ext cx="2183364" cy="2547918"/>
            </a:xfrm>
            <a:prstGeom prst="rect">
              <a:avLst/>
            </a:prstGeom>
            <a:solidFill>
              <a:srgbClr val="198754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293CCF-BB27-4D66-8E3F-A31FBB67941D}"/>
                </a:ext>
              </a:extLst>
            </p:cNvPr>
            <p:cNvSpPr txBox="1"/>
            <p:nvPr/>
          </p:nvSpPr>
          <p:spPr>
            <a:xfrm>
              <a:off x="2395856" y="2579532"/>
              <a:ext cx="16562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01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Package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구조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9782DA-3E49-4DAE-9034-D5692849686E}"/>
                </a:ext>
              </a:extLst>
            </p:cNvPr>
            <p:cNvSpPr txBox="1"/>
            <p:nvPr/>
          </p:nvSpPr>
          <p:spPr>
            <a:xfrm>
              <a:off x="2356182" y="3675289"/>
              <a:ext cx="191911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로그인 기능을 구현한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전체적인 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Package </a:t>
              </a: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구조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75E108-6004-4086-A28A-A6A9CA33D37D}"/>
                </a:ext>
              </a:extLst>
            </p:cNvPr>
            <p:cNvSpPr txBox="1"/>
            <p:nvPr/>
          </p:nvSpPr>
          <p:spPr>
            <a:xfrm>
              <a:off x="2462513" y="3205087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6C2C35D-6630-4D81-B912-08097FEFBFC8}"/>
                </a:ext>
              </a:extLst>
            </p:cNvPr>
            <p:cNvSpPr/>
            <p:nvPr/>
          </p:nvSpPr>
          <p:spPr>
            <a:xfrm>
              <a:off x="5119440" y="2547257"/>
              <a:ext cx="2183364" cy="254791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2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6012F4-6AF8-4F27-AC0B-9C7C18A2AD51}"/>
                </a:ext>
              </a:extLst>
            </p:cNvPr>
            <p:cNvSpPr/>
            <p:nvPr/>
          </p:nvSpPr>
          <p:spPr>
            <a:xfrm>
              <a:off x="4982590" y="2425628"/>
              <a:ext cx="2183364" cy="2547918"/>
            </a:xfrm>
            <a:prstGeom prst="rect">
              <a:avLst/>
            </a:prstGeom>
            <a:solidFill>
              <a:srgbClr val="198754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5441076" y="2558756"/>
              <a:ext cx="11849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02</a:t>
              </a: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코드 리뷰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8EC5E4-D569-4D85-ADEB-769A0EBDAB4A}"/>
                </a:ext>
              </a:extLst>
            </p:cNvPr>
            <p:cNvSpPr txBox="1"/>
            <p:nvPr/>
          </p:nvSpPr>
          <p:spPr>
            <a:xfrm>
              <a:off x="5089933" y="3445196"/>
              <a:ext cx="196867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ctr">
                <a:buAutoNum type="alphaLcPeriod"/>
              </a:pP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회원가입 </a:t>
              </a:r>
              <a:r>
                <a:rPr lang="en-US" altLang="ko-KR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DTO </a:t>
              </a: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및  로그인 </a:t>
              </a:r>
              <a:r>
                <a:rPr lang="en-US" altLang="ko-KR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DTO </a:t>
              </a: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유효성 검증 </a:t>
              </a:r>
              <a:r>
                <a:rPr lang="ko-KR" altLang="en-US" sz="1400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로직</a:t>
              </a: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소개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pPr marL="228600" indent="-228600" algn="ctr">
                <a:buAutoNum type="alphaLcPeriod"/>
              </a:pP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비즈니스 </a:t>
              </a:r>
              <a:r>
                <a:rPr lang="ko-KR" altLang="en-US" sz="1400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로직</a:t>
              </a: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및 부가기능 소개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711267-D454-42B9-9EF1-AC8E108A8BA7}"/>
                </a:ext>
              </a:extLst>
            </p:cNvPr>
            <p:cNvSpPr txBox="1"/>
            <p:nvPr/>
          </p:nvSpPr>
          <p:spPr>
            <a:xfrm>
              <a:off x="5322261" y="3214364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B9C6368-1582-498C-959E-10C147900D83}"/>
                </a:ext>
              </a:extLst>
            </p:cNvPr>
            <p:cNvSpPr/>
            <p:nvPr/>
          </p:nvSpPr>
          <p:spPr>
            <a:xfrm>
              <a:off x="8046265" y="2547257"/>
              <a:ext cx="2183364" cy="254791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2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B9A5E4-16E0-446A-8EE9-8AE3B0A390DB}"/>
                </a:ext>
              </a:extLst>
            </p:cNvPr>
            <p:cNvSpPr/>
            <p:nvPr/>
          </p:nvSpPr>
          <p:spPr>
            <a:xfrm>
              <a:off x="7909415" y="2425628"/>
              <a:ext cx="2183364" cy="2547918"/>
            </a:xfrm>
            <a:prstGeom prst="rect">
              <a:avLst/>
            </a:prstGeom>
            <a:solidFill>
              <a:srgbClr val="198754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9C77A0-C9D0-414A-83CA-76E402DE6F5A}"/>
                </a:ext>
              </a:extLst>
            </p:cNvPr>
            <p:cNvSpPr txBox="1"/>
            <p:nvPr/>
          </p:nvSpPr>
          <p:spPr>
            <a:xfrm>
              <a:off x="8365341" y="2657503"/>
              <a:ext cx="12715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03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flow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시연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CB9E77-94C9-4323-BA99-2178FC39810A}"/>
                </a:ext>
              </a:extLst>
            </p:cNvPr>
            <p:cNvSpPr txBox="1"/>
            <p:nvPr/>
          </p:nvSpPr>
          <p:spPr>
            <a:xfrm>
              <a:off x="8221076" y="3736844"/>
              <a:ext cx="1560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예약 시스템 시연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C0595E-3EBF-4DF0-A758-3411F8A176A9}"/>
                </a:ext>
              </a:extLst>
            </p:cNvPr>
            <p:cNvSpPr txBox="1"/>
            <p:nvPr/>
          </p:nvSpPr>
          <p:spPr>
            <a:xfrm>
              <a:off x="8221076" y="3243223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65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회원가입 및 로그인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1. Package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구조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5861837" y="1877400"/>
            <a:ext cx="5542763" cy="653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5466210" y="1869462"/>
            <a:ext cx="680590" cy="661626"/>
          </a:xfrm>
          <a:prstGeom prst="ellipse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6581235" y="1938665"/>
            <a:ext cx="4179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Application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controller,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dto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5861837" y="3062482"/>
            <a:ext cx="5542763" cy="653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5466210" y="3054544"/>
            <a:ext cx="680590" cy="661626"/>
          </a:xfrm>
          <a:prstGeom prst="ellipse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6685819" y="3123747"/>
            <a:ext cx="4179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Common</a:t>
            </a:r>
          </a:p>
          <a:p>
            <a:pPr algn="ctr"/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argumentresolver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interceptor, session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5861837" y="4255502"/>
            <a:ext cx="5542763" cy="653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5466210" y="4247564"/>
            <a:ext cx="680590" cy="661626"/>
          </a:xfrm>
          <a:prstGeom prst="ellipse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6733302" y="4316767"/>
            <a:ext cx="4179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Domain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Entity, repository, service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49" y="1116020"/>
            <a:ext cx="2933851" cy="556923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572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5019322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319729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회원 가입 및 로그인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회원가입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DTO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및  로그인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DTO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유효성 검증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로직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소개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120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2" y="3010352"/>
            <a:ext cx="2435208" cy="325122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054" y="2527307"/>
            <a:ext cx="4338546" cy="394861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59" y="3010352"/>
            <a:ext cx="3770956" cy="323224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" t="-1116" r="1947"/>
          <a:stretch/>
        </p:blipFill>
        <p:spPr>
          <a:xfrm>
            <a:off x="876763" y="1380540"/>
            <a:ext cx="10438474" cy="699084"/>
          </a:xfrm>
          <a:prstGeom prst="rect">
            <a:avLst/>
          </a:prstGeom>
        </p:spPr>
      </p:pic>
      <p:sp>
        <p:nvSpPr>
          <p:cNvPr id="4" name="아래쪽 화살표 3"/>
          <p:cNvSpPr/>
          <p:nvPr/>
        </p:nvSpPr>
        <p:spPr>
          <a:xfrm>
            <a:off x="10757043" y="1952979"/>
            <a:ext cx="328773" cy="97604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3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5019322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319729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회원 가입 및 로그인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회원가입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DTO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및  로그인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DTO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유효성 검증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로직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소개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120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1207049"/>
            <a:ext cx="7766449" cy="334662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427" y="1207049"/>
            <a:ext cx="2703536" cy="273803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427" y="4016140"/>
            <a:ext cx="2703536" cy="258640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50" y="4642696"/>
            <a:ext cx="6594942" cy="202372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7" name="오른쪽 화살표 26"/>
          <p:cNvSpPr/>
          <p:nvPr/>
        </p:nvSpPr>
        <p:spPr>
          <a:xfrm>
            <a:off x="5476775" y="1832159"/>
            <a:ext cx="3191759" cy="24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864565">
            <a:off x="5271869" y="4192436"/>
            <a:ext cx="3420266" cy="242680"/>
          </a:xfrm>
          <a:prstGeom prst="rightArrow">
            <a:avLst>
              <a:gd name="adj1" fmla="val 47027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/>
          <p:nvPr/>
        </p:nvCxnSpPr>
        <p:spPr>
          <a:xfrm rot="5400000">
            <a:off x="3416067" y="3076173"/>
            <a:ext cx="1908640" cy="1224406"/>
          </a:xfrm>
          <a:prstGeom prst="curved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7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5019322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319729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회원 가입 및 로그인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회원가입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DTO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및  로그인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DTO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유효성 검증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로직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소개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120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42922"/>
            <a:ext cx="4390248" cy="259401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51" y="3376283"/>
            <a:ext cx="2241665" cy="172728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" t="-1116" r="1947"/>
          <a:stretch/>
        </p:blipFill>
        <p:spPr>
          <a:xfrm>
            <a:off x="953764" y="1770603"/>
            <a:ext cx="10438474" cy="699084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1879544">
            <a:off x="9748902" y="2353130"/>
            <a:ext cx="329981" cy="8437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62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9"/>
          <a:stretch/>
        </p:blipFill>
        <p:spPr>
          <a:xfrm>
            <a:off x="559643" y="1079527"/>
            <a:ext cx="6595734" cy="328894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5019322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319729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회원 가입 및 로그인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회원가입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DTO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및  로그인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DTO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유효성 검증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로직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소개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120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56" y="1122080"/>
            <a:ext cx="3939944" cy="265677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7" name="오른쪽 화살표 26"/>
          <p:cNvSpPr/>
          <p:nvPr/>
        </p:nvSpPr>
        <p:spPr>
          <a:xfrm>
            <a:off x="5269770" y="1683870"/>
            <a:ext cx="2560278" cy="217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818" y="4064404"/>
            <a:ext cx="3982688" cy="257677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37"/>
          <a:stretch/>
        </p:blipFill>
        <p:spPr>
          <a:xfrm>
            <a:off x="2837839" y="4064404"/>
            <a:ext cx="5005016" cy="264519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1" name="오른쪽 화살표 20"/>
          <p:cNvSpPr/>
          <p:nvPr/>
        </p:nvSpPr>
        <p:spPr>
          <a:xfrm rot="1008470">
            <a:off x="5148036" y="3796505"/>
            <a:ext cx="3420266" cy="242680"/>
          </a:xfrm>
          <a:prstGeom prst="rightArrow">
            <a:avLst>
              <a:gd name="adj1" fmla="val 47027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/>
          <p:nvPr/>
        </p:nvCxnSpPr>
        <p:spPr>
          <a:xfrm rot="16200000" flipH="1">
            <a:off x="3234742" y="2763722"/>
            <a:ext cx="1357780" cy="1243584"/>
          </a:xfrm>
          <a:prstGeom prst="curved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56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5019322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319729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회원 가입 및 로그인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회원가입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DTO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및  로그인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DTO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유효성 검증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로직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소개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120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r="2162"/>
          <a:stretch/>
        </p:blipFill>
        <p:spPr>
          <a:xfrm>
            <a:off x="746587" y="1944396"/>
            <a:ext cx="10698826" cy="6999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49" y="3458195"/>
            <a:ext cx="6691902" cy="243341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아래쪽 화살표 13"/>
          <p:cNvSpPr/>
          <p:nvPr/>
        </p:nvSpPr>
        <p:spPr>
          <a:xfrm rot="3133520" flipH="1">
            <a:off x="9997689" y="2116062"/>
            <a:ext cx="317063" cy="2080425"/>
          </a:xfrm>
          <a:prstGeom prst="downArrow">
            <a:avLst>
              <a:gd name="adj1" fmla="val 45139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43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5019322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회원 가입 및 로그인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비즈니스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로직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및 부가기능 소개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120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85" y="1123150"/>
            <a:ext cx="7580460" cy="3808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7"/>
          <a:stretch/>
        </p:blipFill>
        <p:spPr>
          <a:xfrm>
            <a:off x="6526685" y="2158693"/>
            <a:ext cx="5196128" cy="34660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" t="1117" r="49865" b="94644"/>
          <a:stretch/>
        </p:blipFill>
        <p:spPr>
          <a:xfrm>
            <a:off x="503585" y="5054718"/>
            <a:ext cx="5957850" cy="4468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" t="-1" r="66581" b="94749"/>
          <a:stretch/>
        </p:blipFill>
        <p:spPr>
          <a:xfrm>
            <a:off x="1585821" y="6141745"/>
            <a:ext cx="4185816" cy="446958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5400000">
            <a:off x="3472828" y="5556645"/>
            <a:ext cx="735152" cy="53004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493" y="5845715"/>
            <a:ext cx="1365320" cy="74298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95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5019322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회원 가입 및 로그인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비즈니스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로직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및 부가기능 소개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7120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"/>
          <a:stretch/>
        </p:blipFill>
        <p:spPr>
          <a:xfrm>
            <a:off x="236269" y="1067330"/>
            <a:ext cx="7116640" cy="455610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9"/>
          <a:stretch/>
        </p:blipFill>
        <p:spPr>
          <a:xfrm>
            <a:off x="6578053" y="2137179"/>
            <a:ext cx="5339968" cy="454603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79" y="5863608"/>
            <a:ext cx="1839836" cy="6993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0"/>
          <a:stretch/>
        </p:blipFill>
        <p:spPr>
          <a:xfrm>
            <a:off x="6578053" y="1067330"/>
            <a:ext cx="2762392" cy="80351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27" y="5671600"/>
            <a:ext cx="1657435" cy="4953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27" y="6213285"/>
            <a:ext cx="1670136" cy="46992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 rot="21272616">
            <a:off x="2931514" y="5898196"/>
            <a:ext cx="1169545" cy="14757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205737">
            <a:off x="2576957" y="6357900"/>
            <a:ext cx="1532809" cy="15936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0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98754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서비스 소개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MTVS, Reservation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이란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?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1151051" y="1397363"/>
            <a:ext cx="4779850" cy="732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MTVS Reservation</a:t>
            </a:r>
            <a:r>
              <a:rPr lang="ko-KR" altLang="en-US" sz="2800" b="1" dirty="0">
                <a:solidFill>
                  <a:schemeClr val="tx1"/>
                </a:solidFill>
              </a:rPr>
              <a:t>이란</a:t>
            </a:r>
            <a:r>
              <a:rPr lang="en-US" altLang="ko-KR" sz="2800" b="1" dirty="0">
                <a:solidFill>
                  <a:schemeClr val="tx1"/>
                </a:solidFill>
              </a:rPr>
              <a:t>?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601850" y="1352121"/>
            <a:ext cx="798211" cy="798211"/>
          </a:xfrm>
          <a:prstGeom prst="ellipse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25476" y="2508020"/>
            <a:ext cx="11009124" cy="381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198754"/>
                </a:solidFill>
              </a:rPr>
              <a:t>MTVS, Reservation</a:t>
            </a:r>
            <a:r>
              <a:rPr lang="ko-KR" altLang="en-US" dirty="0">
                <a:solidFill>
                  <a:schemeClr val="tx1"/>
                </a:solidFill>
              </a:rPr>
              <a:t>이란 메타버스 아카데미 학생들을 위한 </a:t>
            </a:r>
            <a:r>
              <a:rPr lang="ko-KR" altLang="en-US" b="1" dirty="0">
                <a:solidFill>
                  <a:srgbClr val="198754"/>
                </a:solidFill>
              </a:rPr>
              <a:t>라운지 예약 시스템</a:t>
            </a:r>
            <a:r>
              <a:rPr lang="ko-KR" altLang="en-US" dirty="0">
                <a:solidFill>
                  <a:schemeClr val="tx1"/>
                </a:solidFill>
              </a:rPr>
              <a:t>으로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/>
            </a:r>
            <a:br>
              <a:rPr lang="ko-KR" altLang="en-US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온라인으로 편하게 예약하여 중복없이 사용할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/>
            </a:r>
            <a:br>
              <a:rPr lang="ko-KR" altLang="en-US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추가로 메인페이지에 존재하는 게시판에서</a:t>
            </a:r>
            <a:br>
              <a:rPr lang="ko-KR" altLang="en-US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학생들간의 소통이 가능하며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불편사항 또한 접수 받을 수 있는 서비스입니다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또한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MTVS Reservation </a:t>
            </a:r>
            <a:r>
              <a:rPr lang="ko-KR" altLang="en-US" dirty="0">
                <a:solidFill>
                  <a:schemeClr val="tx1"/>
                </a:solidFill>
              </a:rPr>
              <a:t>프로젝트는 </a:t>
            </a:r>
            <a:r>
              <a:rPr lang="en-US" altLang="ko-KR" dirty="0">
                <a:solidFill>
                  <a:schemeClr val="tx1"/>
                </a:solidFill>
              </a:rPr>
              <a:t>MVC </a:t>
            </a:r>
            <a:r>
              <a:rPr lang="ko-KR" altLang="en-US" dirty="0">
                <a:solidFill>
                  <a:schemeClr val="tx1"/>
                </a:solidFill>
              </a:rPr>
              <a:t>패턴을 기반으로 진행하고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Git</a:t>
            </a:r>
            <a:r>
              <a:rPr lang="ko-KR" altLang="en-US" dirty="0">
                <a:solidFill>
                  <a:schemeClr val="tx1"/>
                </a:solidFill>
              </a:rPr>
              <a:t>을 적극적으로 활용하여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진행하였습니다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620712" y="2438841"/>
            <a:ext cx="798211" cy="798211"/>
          </a:xfrm>
          <a:prstGeom prst="ellipse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4" y="1457576"/>
            <a:ext cx="564845" cy="564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03" y="2620028"/>
            <a:ext cx="512036" cy="51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7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5502123" cy="830997"/>
            <a:chOff x="3819245" y="188165"/>
            <a:chExt cx="550212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46249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회원가입 및 로그인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3.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flow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시연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971800" y="124738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2"/>
              </a:rPr>
              <a:t>메타버스 아카데미 </a:t>
            </a:r>
            <a:r>
              <a:rPr lang="ko-KR" altLang="en-US" dirty="0" err="1">
                <a:hlinkClick r:id="rId2"/>
              </a:rPr>
              <a:t>스터디룸</a:t>
            </a:r>
            <a:r>
              <a:rPr lang="ko-KR" altLang="en-US" dirty="0">
                <a:hlinkClick r:id="rId2"/>
              </a:rPr>
              <a:t> 예약 시스템 페이지 이동하기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574" y="1844938"/>
            <a:ext cx="9572852" cy="452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4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게시판 시스템 구현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목차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C7B7DB-B3D3-41D3-95D5-2DBDBBFED3F5}"/>
              </a:ext>
            </a:extLst>
          </p:cNvPr>
          <p:cNvGrpSpPr/>
          <p:nvPr/>
        </p:nvGrpSpPr>
        <p:grpSpPr>
          <a:xfrm>
            <a:off x="2077488" y="2459061"/>
            <a:ext cx="8037019" cy="2680564"/>
            <a:chOff x="2192610" y="2414611"/>
            <a:chExt cx="8037019" cy="26805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5705AF-7E3F-4EE1-AAFA-DF5991A0C3EC}"/>
                </a:ext>
              </a:extLst>
            </p:cNvPr>
            <p:cNvSpPr/>
            <p:nvPr/>
          </p:nvSpPr>
          <p:spPr>
            <a:xfrm>
              <a:off x="2329465" y="2547257"/>
              <a:ext cx="2183364" cy="254791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2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374D96-F450-468F-BCE5-3F1C4AC6DE17}"/>
                </a:ext>
              </a:extLst>
            </p:cNvPr>
            <p:cNvSpPr/>
            <p:nvPr/>
          </p:nvSpPr>
          <p:spPr>
            <a:xfrm>
              <a:off x="2192610" y="2414611"/>
              <a:ext cx="2183364" cy="2547918"/>
            </a:xfrm>
            <a:prstGeom prst="rect">
              <a:avLst/>
            </a:prstGeom>
            <a:solidFill>
              <a:srgbClr val="198754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293CCF-BB27-4D66-8E3F-A31FBB67941D}"/>
                </a:ext>
              </a:extLst>
            </p:cNvPr>
            <p:cNvSpPr txBox="1"/>
            <p:nvPr/>
          </p:nvSpPr>
          <p:spPr>
            <a:xfrm>
              <a:off x="2456180" y="2714502"/>
              <a:ext cx="16562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01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Package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구조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9782DA-3E49-4DAE-9034-D5692849686E}"/>
                </a:ext>
              </a:extLst>
            </p:cNvPr>
            <p:cNvSpPr txBox="1"/>
            <p:nvPr/>
          </p:nvSpPr>
          <p:spPr>
            <a:xfrm>
              <a:off x="2324738" y="3736844"/>
              <a:ext cx="191911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게시판 기능을 구현한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전체적인 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Package </a:t>
              </a: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구조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75E108-6004-4086-A28A-A6A9CA33D37D}"/>
                </a:ext>
              </a:extLst>
            </p:cNvPr>
            <p:cNvSpPr txBox="1"/>
            <p:nvPr/>
          </p:nvSpPr>
          <p:spPr>
            <a:xfrm>
              <a:off x="2502669" y="3410339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6C2C35D-6630-4D81-B912-08097FEFBFC8}"/>
                </a:ext>
              </a:extLst>
            </p:cNvPr>
            <p:cNvSpPr/>
            <p:nvPr/>
          </p:nvSpPr>
          <p:spPr>
            <a:xfrm>
              <a:off x="5119440" y="2547257"/>
              <a:ext cx="2183364" cy="254791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2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6012F4-6AF8-4F27-AC0B-9C7C18A2AD51}"/>
                </a:ext>
              </a:extLst>
            </p:cNvPr>
            <p:cNvSpPr/>
            <p:nvPr/>
          </p:nvSpPr>
          <p:spPr>
            <a:xfrm>
              <a:off x="4982590" y="2425628"/>
              <a:ext cx="2183364" cy="2547918"/>
            </a:xfrm>
            <a:prstGeom prst="rect">
              <a:avLst/>
            </a:prstGeom>
            <a:solidFill>
              <a:srgbClr val="198754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5481797" y="2758071"/>
              <a:ext cx="11849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02</a:t>
              </a: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기능 설명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8EC5E4-D569-4D85-ADEB-769A0EBDAB4A}"/>
                </a:ext>
              </a:extLst>
            </p:cNvPr>
            <p:cNvSpPr txBox="1"/>
            <p:nvPr/>
          </p:nvSpPr>
          <p:spPr>
            <a:xfrm>
              <a:off x="5089928" y="3736844"/>
              <a:ext cx="19686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게시판 기능 설명 및 작동 방식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711267-D454-42B9-9EF1-AC8E108A8BA7}"/>
                </a:ext>
              </a:extLst>
            </p:cNvPr>
            <p:cNvSpPr txBox="1"/>
            <p:nvPr/>
          </p:nvSpPr>
          <p:spPr>
            <a:xfrm>
              <a:off x="5292644" y="3410339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B9C6368-1582-498C-959E-10C147900D83}"/>
                </a:ext>
              </a:extLst>
            </p:cNvPr>
            <p:cNvSpPr/>
            <p:nvPr/>
          </p:nvSpPr>
          <p:spPr>
            <a:xfrm>
              <a:off x="8046265" y="2547257"/>
              <a:ext cx="2183364" cy="254791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2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B9A5E4-16E0-446A-8EE9-8AE3B0A390DB}"/>
                </a:ext>
              </a:extLst>
            </p:cNvPr>
            <p:cNvSpPr/>
            <p:nvPr/>
          </p:nvSpPr>
          <p:spPr>
            <a:xfrm>
              <a:off x="7909415" y="2425628"/>
              <a:ext cx="2183364" cy="2547918"/>
            </a:xfrm>
            <a:prstGeom prst="rect">
              <a:avLst/>
            </a:prstGeom>
            <a:solidFill>
              <a:srgbClr val="198754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9C77A0-C9D0-414A-83CA-76E402DE6F5A}"/>
                </a:ext>
              </a:extLst>
            </p:cNvPr>
            <p:cNvSpPr txBox="1"/>
            <p:nvPr/>
          </p:nvSpPr>
          <p:spPr>
            <a:xfrm>
              <a:off x="8365342" y="2758070"/>
              <a:ext cx="12715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03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flow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시연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CB9E77-94C9-4323-BA99-2178FC39810A}"/>
                </a:ext>
              </a:extLst>
            </p:cNvPr>
            <p:cNvSpPr txBox="1"/>
            <p:nvPr/>
          </p:nvSpPr>
          <p:spPr>
            <a:xfrm>
              <a:off x="8221075" y="3736844"/>
              <a:ext cx="1560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게시판 기능 시연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C0595E-3EBF-4DF0-A758-3411F8A176A9}"/>
                </a:ext>
              </a:extLst>
            </p:cNvPr>
            <p:cNvSpPr txBox="1"/>
            <p:nvPr/>
          </p:nvSpPr>
          <p:spPr>
            <a:xfrm>
              <a:off x="8219469" y="3410339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353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게시판 시스템 구현</a:t>
              </a:r>
              <a:endPara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1. Package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구조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1298184"/>
            <a:ext cx="4425190" cy="507359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1298184"/>
            <a:ext cx="4344800" cy="21181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800" y="3530600"/>
            <a:ext cx="4344800" cy="284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8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게시판 시스템 구현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게시판 기능 설명 및 작동 방식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105" y="2039236"/>
            <a:ext cx="4736495" cy="3594797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5402179" y="3688528"/>
            <a:ext cx="1490629" cy="296214"/>
          </a:xfrm>
          <a:prstGeom prst="rightArrow">
            <a:avLst/>
          </a:prstGeom>
          <a:solidFill>
            <a:srgbClr val="198754"/>
          </a:solidFill>
          <a:ln>
            <a:solidFill>
              <a:srgbClr val="198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87" y="2039236"/>
            <a:ext cx="4741792" cy="359479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57400" y="1062718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1.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게시글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377313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5203673" cy="830997"/>
            <a:chOff x="3819245" y="188165"/>
            <a:chExt cx="520367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43265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게시판 시스템 구현</a:t>
              </a:r>
              <a:endPara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2.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게시판 기능 설명 및 작동 방식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7" name="오른쪽 화살표 16"/>
          <p:cNvSpPr/>
          <p:nvPr/>
        </p:nvSpPr>
        <p:spPr>
          <a:xfrm>
            <a:off x="5290962" y="2608380"/>
            <a:ext cx="1490629" cy="296214"/>
          </a:xfrm>
          <a:prstGeom prst="rightArrow">
            <a:avLst/>
          </a:prstGeom>
          <a:solidFill>
            <a:srgbClr val="198754"/>
          </a:solidFill>
          <a:ln>
            <a:solidFill>
              <a:srgbClr val="198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25" y="1457319"/>
            <a:ext cx="4692891" cy="2351102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 rot="19436595">
            <a:off x="5200164" y="4622359"/>
            <a:ext cx="1809130" cy="280285"/>
          </a:xfrm>
          <a:prstGeom prst="rightArrow">
            <a:avLst/>
          </a:prstGeom>
          <a:solidFill>
            <a:srgbClr val="198754"/>
          </a:solidFill>
          <a:ln>
            <a:solidFill>
              <a:srgbClr val="198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5725" y="1053574"/>
            <a:ext cx="3001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게시글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목록 출력 및 조회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591" y="1422906"/>
            <a:ext cx="4800663" cy="277779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00" y="4200703"/>
            <a:ext cx="4733561" cy="241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1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5152873" cy="830997"/>
            <a:chOff x="3819245" y="188165"/>
            <a:chExt cx="515287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42757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게시판 시스템 구현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게시판 기능 설명 및 작동 방식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557399" y="1073552"/>
            <a:ext cx="22579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3.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게시글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 수정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5588750" y="3609474"/>
            <a:ext cx="1056640" cy="276726"/>
          </a:xfrm>
          <a:prstGeom prst="rightArrow">
            <a:avLst/>
          </a:prstGeom>
          <a:solidFill>
            <a:srgbClr val="198754"/>
          </a:solidFill>
          <a:ln>
            <a:solidFill>
              <a:srgbClr val="198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053" y="2167469"/>
            <a:ext cx="4947547" cy="32069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00" y="2167470"/>
            <a:ext cx="4989688" cy="32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3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5502123" cy="830997"/>
            <a:chOff x="3819245" y="188165"/>
            <a:chExt cx="550212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46249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게시판 시스템 구현</a:t>
              </a:r>
              <a:endPara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2.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게시판 기능 설명 및 작동 방식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557400" y="1062718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4.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게시글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삭제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1475606"/>
            <a:ext cx="4784621" cy="3368841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5411911" y="3315033"/>
            <a:ext cx="1056640" cy="276726"/>
          </a:xfrm>
          <a:prstGeom prst="rightArrow">
            <a:avLst/>
          </a:prstGeom>
          <a:solidFill>
            <a:srgbClr val="198754"/>
          </a:solidFill>
          <a:ln>
            <a:solidFill>
              <a:srgbClr val="198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042" y="2105525"/>
            <a:ext cx="5121558" cy="33688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00" y="5016500"/>
            <a:ext cx="4784621" cy="923939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5399211" y="5195299"/>
            <a:ext cx="1056640" cy="276726"/>
          </a:xfrm>
          <a:prstGeom prst="rightArrow">
            <a:avLst/>
          </a:prstGeom>
          <a:solidFill>
            <a:srgbClr val="198754"/>
          </a:solidFill>
          <a:ln>
            <a:solidFill>
              <a:srgbClr val="198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22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5502123" cy="830997"/>
            <a:chOff x="3819245" y="188165"/>
            <a:chExt cx="550212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46249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게시판 시스템 구현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3.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flow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시연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971800" y="124738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2"/>
              </a:rPr>
              <a:t>메타버스 아카데미 </a:t>
            </a:r>
            <a:r>
              <a:rPr lang="ko-KR" altLang="en-US" dirty="0" err="1">
                <a:hlinkClick r:id="rId2"/>
              </a:rPr>
              <a:t>스터디룸</a:t>
            </a:r>
            <a:r>
              <a:rPr lang="ko-KR" altLang="en-US" dirty="0">
                <a:hlinkClick r:id="rId2"/>
              </a:rPr>
              <a:t> 예약 시스템 페이지 이동하기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574" y="1844938"/>
            <a:ext cx="9572852" cy="452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0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예약 시스템 구현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목차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C7B7DB-B3D3-41D3-95D5-2DBDBBFED3F5}"/>
              </a:ext>
            </a:extLst>
          </p:cNvPr>
          <p:cNvGrpSpPr/>
          <p:nvPr/>
        </p:nvGrpSpPr>
        <p:grpSpPr>
          <a:xfrm>
            <a:off x="2077488" y="2459061"/>
            <a:ext cx="8037019" cy="2680564"/>
            <a:chOff x="2192610" y="2414611"/>
            <a:chExt cx="8037019" cy="26805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5705AF-7E3F-4EE1-AAFA-DF5991A0C3EC}"/>
                </a:ext>
              </a:extLst>
            </p:cNvPr>
            <p:cNvSpPr/>
            <p:nvPr/>
          </p:nvSpPr>
          <p:spPr>
            <a:xfrm>
              <a:off x="2329465" y="2547257"/>
              <a:ext cx="2183364" cy="254791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2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374D96-F450-468F-BCE5-3F1C4AC6DE17}"/>
                </a:ext>
              </a:extLst>
            </p:cNvPr>
            <p:cNvSpPr/>
            <p:nvPr/>
          </p:nvSpPr>
          <p:spPr>
            <a:xfrm>
              <a:off x="2192610" y="2414611"/>
              <a:ext cx="2183364" cy="2547918"/>
            </a:xfrm>
            <a:prstGeom prst="rect">
              <a:avLst/>
            </a:prstGeom>
            <a:solidFill>
              <a:srgbClr val="198754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293CCF-BB27-4D66-8E3F-A31FBB67941D}"/>
                </a:ext>
              </a:extLst>
            </p:cNvPr>
            <p:cNvSpPr txBox="1"/>
            <p:nvPr/>
          </p:nvSpPr>
          <p:spPr>
            <a:xfrm>
              <a:off x="2456180" y="2714502"/>
              <a:ext cx="16562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01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Package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구조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9782DA-3E49-4DAE-9034-D5692849686E}"/>
                </a:ext>
              </a:extLst>
            </p:cNvPr>
            <p:cNvSpPr txBox="1"/>
            <p:nvPr/>
          </p:nvSpPr>
          <p:spPr>
            <a:xfrm>
              <a:off x="2354395" y="3736844"/>
              <a:ext cx="185980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예약시스템을 구현한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전체적인 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Package </a:t>
              </a: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구조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75E108-6004-4086-A28A-A6A9CA33D37D}"/>
                </a:ext>
              </a:extLst>
            </p:cNvPr>
            <p:cNvSpPr txBox="1"/>
            <p:nvPr/>
          </p:nvSpPr>
          <p:spPr>
            <a:xfrm>
              <a:off x="2502669" y="3410339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6C2C35D-6630-4D81-B912-08097FEFBFC8}"/>
                </a:ext>
              </a:extLst>
            </p:cNvPr>
            <p:cNvSpPr/>
            <p:nvPr/>
          </p:nvSpPr>
          <p:spPr>
            <a:xfrm>
              <a:off x="5119440" y="2547257"/>
              <a:ext cx="2183364" cy="254791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2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6012F4-6AF8-4F27-AC0B-9C7C18A2AD51}"/>
                </a:ext>
              </a:extLst>
            </p:cNvPr>
            <p:cNvSpPr/>
            <p:nvPr/>
          </p:nvSpPr>
          <p:spPr>
            <a:xfrm>
              <a:off x="4982590" y="2425628"/>
              <a:ext cx="2183364" cy="2547918"/>
            </a:xfrm>
            <a:prstGeom prst="rect">
              <a:avLst/>
            </a:prstGeom>
            <a:solidFill>
              <a:srgbClr val="198754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5481797" y="2758071"/>
              <a:ext cx="11849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02</a:t>
              </a: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코드 리뷰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8EC5E4-D569-4D85-ADEB-769A0EBDAB4A}"/>
                </a:ext>
              </a:extLst>
            </p:cNvPr>
            <p:cNvSpPr txBox="1"/>
            <p:nvPr/>
          </p:nvSpPr>
          <p:spPr>
            <a:xfrm>
              <a:off x="5089928" y="3736844"/>
              <a:ext cx="196867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ctr">
                <a:buAutoNum type="alphaLcPeriod"/>
              </a:pPr>
              <a:r>
                <a:rPr lang="en-US" altLang="ko-KR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Entity, DTO </a:t>
              </a: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설명 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pPr marL="228600" indent="-228600" algn="ctr">
                <a:buAutoNum type="alphaLcPeriod"/>
              </a:pPr>
              <a:r>
                <a:rPr lang="en-US" altLang="ko-KR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Controller </a:t>
              </a: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동작 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    및</a:t>
              </a:r>
              <a:r>
                <a:rPr lang="en-US" altLang="ko-KR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비즈니스 </a:t>
              </a:r>
              <a:r>
                <a:rPr lang="en-US" altLang="ko-KR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logic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711267-D454-42B9-9EF1-AC8E108A8BA7}"/>
                </a:ext>
              </a:extLst>
            </p:cNvPr>
            <p:cNvSpPr txBox="1"/>
            <p:nvPr/>
          </p:nvSpPr>
          <p:spPr>
            <a:xfrm>
              <a:off x="5292644" y="3410339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B9C6368-1582-498C-959E-10C147900D83}"/>
                </a:ext>
              </a:extLst>
            </p:cNvPr>
            <p:cNvSpPr/>
            <p:nvPr/>
          </p:nvSpPr>
          <p:spPr>
            <a:xfrm>
              <a:off x="8046265" y="2547257"/>
              <a:ext cx="2183364" cy="254791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2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B9A5E4-16E0-446A-8EE9-8AE3B0A390DB}"/>
                </a:ext>
              </a:extLst>
            </p:cNvPr>
            <p:cNvSpPr/>
            <p:nvPr/>
          </p:nvSpPr>
          <p:spPr>
            <a:xfrm>
              <a:off x="7909415" y="2425628"/>
              <a:ext cx="2183364" cy="2547918"/>
            </a:xfrm>
            <a:prstGeom prst="rect">
              <a:avLst/>
            </a:prstGeom>
            <a:solidFill>
              <a:srgbClr val="198754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9C77A0-C9D0-414A-83CA-76E402DE6F5A}"/>
                </a:ext>
              </a:extLst>
            </p:cNvPr>
            <p:cNvSpPr txBox="1"/>
            <p:nvPr/>
          </p:nvSpPr>
          <p:spPr>
            <a:xfrm>
              <a:off x="8365342" y="2758070"/>
              <a:ext cx="12715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03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flow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시연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CB9E77-94C9-4323-BA99-2178FC39810A}"/>
                </a:ext>
              </a:extLst>
            </p:cNvPr>
            <p:cNvSpPr txBox="1"/>
            <p:nvPr/>
          </p:nvSpPr>
          <p:spPr>
            <a:xfrm>
              <a:off x="8221076" y="3736844"/>
              <a:ext cx="1560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예약 시스템 시연</a:t>
              </a:r>
              <a:endPara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C0595E-3EBF-4DF0-A758-3411F8A176A9}"/>
                </a:ext>
              </a:extLst>
            </p:cNvPr>
            <p:cNvSpPr txBox="1"/>
            <p:nvPr/>
          </p:nvSpPr>
          <p:spPr>
            <a:xfrm>
              <a:off x="8219469" y="3410339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087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예약 시스템 구현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1. Package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구조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1585935"/>
            <a:ext cx="4047345" cy="4036257"/>
          </a:xfrm>
          <a:prstGeom prst="rect">
            <a:avLst/>
          </a:prstGeom>
          <a:ln w="25400">
            <a:solidFill>
              <a:srgbClr val="198754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140" y="2759471"/>
            <a:ext cx="6026460" cy="1689187"/>
          </a:xfrm>
          <a:prstGeom prst="rect">
            <a:avLst/>
          </a:prstGeom>
          <a:ln w="25400">
            <a:solidFill>
              <a:srgbClr val="198754"/>
            </a:solidFill>
          </a:ln>
        </p:spPr>
      </p:pic>
    </p:spTree>
    <p:extLst>
      <p:ext uri="{BB962C8B-B14F-4D97-AF65-F5344CB8AC3E}">
        <p14:creationId xmlns:p14="http://schemas.microsoft.com/office/powerpoint/2010/main" val="275372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98754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서비스 소개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주요기능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AC7B7DB-B3D3-41D3-95D5-2DBDBBFED3F5}"/>
              </a:ext>
            </a:extLst>
          </p:cNvPr>
          <p:cNvGrpSpPr/>
          <p:nvPr/>
        </p:nvGrpSpPr>
        <p:grpSpPr>
          <a:xfrm>
            <a:off x="649400" y="1748990"/>
            <a:ext cx="10985200" cy="4536375"/>
            <a:chOff x="2192615" y="2425628"/>
            <a:chExt cx="8037014" cy="266954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A5705AF-7E3F-4EE1-AAFA-DF5991A0C3EC}"/>
                </a:ext>
              </a:extLst>
            </p:cNvPr>
            <p:cNvSpPr/>
            <p:nvPr/>
          </p:nvSpPr>
          <p:spPr>
            <a:xfrm>
              <a:off x="2329465" y="2547257"/>
              <a:ext cx="2183364" cy="254791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2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7374D96-F450-468F-BCE5-3F1C4AC6DE17}"/>
                </a:ext>
              </a:extLst>
            </p:cNvPr>
            <p:cNvSpPr/>
            <p:nvPr/>
          </p:nvSpPr>
          <p:spPr>
            <a:xfrm>
              <a:off x="2192615" y="2425628"/>
              <a:ext cx="2183364" cy="2547918"/>
            </a:xfrm>
            <a:prstGeom prst="rect">
              <a:avLst/>
            </a:prstGeom>
            <a:solidFill>
              <a:srgbClr val="198754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293CCF-BB27-4D66-8E3F-A31FBB67941D}"/>
                </a:ext>
              </a:extLst>
            </p:cNvPr>
            <p:cNvSpPr txBox="1"/>
            <p:nvPr/>
          </p:nvSpPr>
          <p:spPr>
            <a:xfrm>
              <a:off x="2850831" y="2806835"/>
              <a:ext cx="866929" cy="362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회원 관리</a:t>
              </a:r>
              <a:endPara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275E108-6004-4086-A28A-A6A9CA33D37D}"/>
                </a:ext>
              </a:extLst>
            </p:cNvPr>
            <p:cNvSpPr txBox="1"/>
            <p:nvPr/>
          </p:nvSpPr>
          <p:spPr>
            <a:xfrm>
              <a:off x="2502669" y="3410339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6C2C35D-6630-4D81-B912-08097FEFBFC8}"/>
                </a:ext>
              </a:extLst>
            </p:cNvPr>
            <p:cNvSpPr/>
            <p:nvPr/>
          </p:nvSpPr>
          <p:spPr>
            <a:xfrm>
              <a:off x="5119440" y="2547257"/>
              <a:ext cx="2183364" cy="254791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2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96012F4-6AF8-4F27-AC0B-9C7C18A2AD51}"/>
                </a:ext>
              </a:extLst>
            </p:cNvPr>
            <p:cNvSpPr/>
            <p:nvPr/>
          </p:nvSpPr>
          <p:spPr>
            <a:xfrm>
              <a:off x="4988940" y="2431978"/>
              <a:ext cx="2183364" cy="2547918"/>
            </a:xfrm>
            <a:prstGeom prst="rect">
              <a:avLst/>
            </a:prstGeom>
            <a:solidFill>
              <a:srgbClr val="198754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5556366" y="2806835"/>
              <a:ext cx="1035810" cy="362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라운지 예약</a:t>
              </a:r>
              <a:endPara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8EC5E4-D569-4D85-ADEB-769A0EBDAB4A}"/>
                </a:ext>
              </a:extLst>
            </p:cNvPr>
            <p:cNvSpPr txBox="1"/>
            <p:nvPr/>
          </p:nvSpPr>
          <p:spPr>
            <a:xfrm>
              <a:off x="5139728" y="3736844"/>
              <a:ext cx="1832172" cy="688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라운지를 이용하기 위한 예약 서비스를 제공하며 </a:t>
              </a:r>
              <a:r>
                <a:rPr lang="ko-KR" altLang="en-US" sz="140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날짜별</a:t>
              </a:r>
              <a:r>
                <a:rPr lang="en-US" altLang="ko-KR" sz="14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시간대별로 예약할 수 있습니다</a:t>
              </a:r>
              <a:r>
                <a:rPr lang="en-US" altLang="ko-KR" sz="14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. </a:t>
              </a:r>
              <a:r>
                <a:rPr lang="ko-KR" altLang="en-US" sz="14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사용자에게 편의성을 제공합니다</a:t>
              </a:r>
              <a:r>
                <a:rPr lang="en-US" altLang="ko-KR" sz="14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711267-D454-42B9-9EF1-AC8E108A8BA7}"/>
                </a:ext>
              </a:extLst>
            </p:cNvPr>
            <p:cNvSpPr txBox="1"/>
            <p:nvPr/>
          </p:nvSpPr>
          <p:spPr>
            <a:xfrm>
              <a:off x="5292644" y="3410339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B9C6368-1582-498C-959E-10C147900D83}"/>
                </a:ext>
              </a:extLst>
            </p:cNvPr>
            <p:cNvSpPr/>
            <p:nvPr/>
          </p:nvSpPr>
          <p:spPr>
            <a:xfrm>
              <a:off x="8046265" y="2547257"/>
              <a:ext cx="2183364" cy="254791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2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EB9A5E4-16E0-446A-8EE9-8AE3B0A390DB}"/>
                </a:ext>
              </a:extLst>
            </p:cNvPr>
            <p:cNvSpPr/>
            <p:nvPr/>
          </p:nvSpPr>
          <p:spPr>
            <a:xfrm>
              <a:off x="7909415" y="2425628"/>
              <a:ext cx="2183364" cy="2547918"/>
            </a:xfrm>
            <a:prstGeom prst="rect">
              <a:avLst/>
            </a:prstGeom>
            <a:solidFill>
              <a:srgbClr val="198754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49C77A0-C9D0-414A-83CA-76E402DE6F5A}"/>
                </a:ext>
              </a:extLst>
            </p:cNvPr>
            <p:cNvSpPr txBox="1"/>
            <p:nvPr/>
          </p:nvSpPr>
          <p:spPr>
            <a:xfrm>
              <a:off x="8595778" y="2806835"/>
              <a:ext cx="810635" cy="362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커뮤니티</a:t>
              </a:r>
              <a:endPara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AC0595E-3EBF-4DF0-A758-3411F8A176A9}"/>
                </a:ext>
              </a:extLst>
            </p:cNvPr>
            <p:cNvSpPr txBox="1"/>
            <p:nvPr/>
          </p:nvSpPr>
          <p:spPr>
            <a:xfrm>
              <a:off x="8219469" y="3410339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58EC5E4-D569-4D85-ADEB-769A0EBDAB4A}"/>
                </a:ext>
              </a:extLst>
            </p:cNvPr>
            <p:cNvSpPr txBox="1"/>
            <p:nvPr/>
          </p:nvSpPr>
          <p:spPr>
            <a:xfrm>
              <a:off x="8085007" y="3736844"/>
              <a:ext cx="1832172" cy="1068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게시판에서 사용자들끼리 각종 정보와 자유로운 게시글을  통해 자유로이 소통할 수 있으며</a:t>
              </a:r>
              <a:r>
                <a:rPr lang="en-US" altLang="ko-KR" sz="14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불편게시판에서는 이용에 관한 불편사항을 제시하여 운영진들이 확인 후 피드백 할 수 있는 환경을 제공합니다</a:t>
              </a:r>
              <a:r>
                <a:rPr lang="en-US" altLang="ko-KR" sz="14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.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58EC5E4-D569-4D85-ADEB-769A0EBDAB4A}"/>
              </a:ext>
            </a:extLst>
          </p:cNvPr>
          <p:cNvSpPr txBox="1"/>
          <p:nvPr/>
        </p:nvSpPr>
        <p:spPr>
          <a:xfrm>
            <a:off x="901483" y="3977146"/>
            <a:ext cx="25042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회원가입과 </a:t>
            </a:r>
            <a:r>
              <a:rPr lang="ko-KR" altLang="en-US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로그인을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 할 수 있으며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마이페이지에서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 사용자의 정보를 확인할 수 있습니다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라운지 예약과 커뮤니티 기능은 로그인 후 이용할 수 있습니다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691" y="1877500"/>
            <a:ext cx="448427" cy="44842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236" y="1826747"/>
            <a:ext cx="448427" cy="44842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405" y="1814047"/>
            <a:ext cx="448427" cy="44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7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31972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예약 시스템 구현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코드 리뷰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– Entity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및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DTO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1019162"/>
            <a:ext cx="3257782" cy="32488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716" y="1130174"/>
            <a:ext cx="6026334" cy="414577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888" y="1053574"/>
            <a:ext cx="4749984" cy="296045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0" name="오른쪽 화살표 9"/>
          <p:cNvSpPr/>
          <p:nvPr/>
        </p:nvSpPr>
        <p:spPr>
          <a:xfrm rot="810648">
            <a:off x="2774773" y="2498651"/>
            <a:ext cx="3045928" cy="215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21066515">
            <a:off x="2759444" y="2232729"/>
            <a:ext cx="3045928" cy="2153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37" y="3897929"/>
            <a:ext cx="4407126" cy="2756042"/>
          </a:xfrm>
          <a:prstGeom prst="rect">
            <a:avLst/>
          </a:prstGeom>
          <a:ln w="25400">
            <a:solidFill>
              <a:srgbClr val="198754"/>
            </a:solidFill>
          </a:ln>
        </p:spPr>
      </p:pic>
      <p:sp>
        <p:nvSpPr>
          <p:cNvPr id="25" name="오른쪽 화살표 24"/>
          <p:cNvSpPr/>
          <p:nvPr/>
        </p:nvSpPr>
        <p:spPr>
          <a:xfrm rot="5400000">
            <a:off x="1887012" y="3376400"/>
            <a:ext cx="820808" cy="222250"/>
          </a:xfrm>
          <a:prstGeom prst="rightArrow">
            <a:avLst/>
          </a:prstGeom>
          <a:solidFill>
            <a:srgbClr val="198754"/>
          </a:solidFill>
          <a:ln>
            <a:solidFill>
              <a:srgbClr val="198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182" y="4090629"/>
            <a:ext cx="7804439" cy="1663643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0096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5181185" cy="830997"/>
            <a:chOff x="3819245" y="188165"/>
            <a:chExt cx="518118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7" y="188165"/>
              <a:ext cx="4304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예약 시스템 구현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코드 리뷰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– Controller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동작 및 비즈니스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logic (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예약하기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87" y="1456624"/>
            <a:ext cx="3675933" cy="27846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409" y="2038330"/>
            <a:ext cx="4568550" cy="21112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190" y="4843148"/>
            <a:ext cx="8956745" cy="201485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2909190" y="4504594"/>
            <a:ext cx="20543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3.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시간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5659321" y="1699776"/>
            <a:ext cx="20543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날짜 선택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627934" y="1068616"/>
            <a:ext cx="20543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1.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스터디룸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선택</a:t>
            </a:r>
          </a:p>
        </p:txBody>
      </p:sp>
      <p:sp>
        <p:nvSpPr>
          <p:cNvPr id="7" name="오른쪽 화살표 6"/>
          <p:cNvSpPr/>
          <p:nvPr/>
        </p:nvSpPr>
        <p:spPr>
          <a:xfrm rot="601038">
            <a:off x="4464945" y="2793691"/>
            <a:ext cx="1056640" cy="209973"/>
          </a:xfrm>
          <a:prstGeom prst="rightArrow">
            <a:avLst/>
          </a:prstGeom>
          <a:solidFill>
            <a:srgbClr val="198754"/>
          </a:solidFill>
          <a:ln>
            <a:solidFill>
              <a:srgbClr val="198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6282304">
            <a:off x="7559718" y="4408480"/>
            <a:ext cx="587362" cy="175777"/>
          </a:xfrm>
          <a:prstGeom prst="rightArrow">
            <a:avLst/>
          </a:prstGeom>
          <a:solidFill>
            <a:srgbClr val="198754"/>
          </a:solidFill>
          <a:ln>
            <a:solidFill>
              <a:srgbClr val="198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66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7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5203673" cy="830997"/>
            <a:chOff x="3819245" y="188165"/>
            <a:chExt cx="520367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43265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예약 시스템 구현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코드 리뷰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– Controller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동작 및 비즈니스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logic (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예약하기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962" y="3814237"/>
            <a:ext cx="5815883" cy="2355971"/>
          </a:xfrm>
          <a:prstGeom prst="rect">
            <a:avLst/>
          </a:prstGeom>
          <a:ln w="25400">
            <a:solidFill>
              <a:srgbClr val="198754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523" y="1129942"/>
            <a:ext cx="2965521" cy="22464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190" y="1247384"/>
            <a:ext cx="3951437" cy="182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006" y="3480108"/>
            <a:ext cx="5727839" cy="3216820"/>
          </a:xfrm>
          <a:prstGeom prst="rect">
            <a:avLst/>
          </a:prstGeom>
          <a:ln w="25400">
            <a:solidFill>
              <a:srgbClr val="198754"/>
            </a:solidFill>
          </a:ln>
        </p:spPr>
      </p:pic>
      <p:sp>
        <p:nvSpPr>
          <p:cNvPr id="17" name="오른쪽 화살표 16"/>
          <p:cNvSpPr/>
          <p:nvPr/>
        </p:nvSpPr>
        <p:spPr>
          <a:xfrm>
            <a:off x="4982590" y="2022683"/>
            <a:ext cx="1490629" cy="296214"/>
          </a:xfrm>
          <a:prstGeom prst="rightArrow">
            <a:avLst/>
          </a:prstGeom>
          <a:solidFill>
            <a:srgbClr val="198754"/>
          </a:solidFill>
          <a:ln>
            <a:solidFill>
              <a:srgbClr val="198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5400000">
            <a:off x="4937204" y="2875433"/>
            <a:ext cx="1581398" cy="296214"/>
          </a:xfrm>
          <a:prstGeom prst="rightArrow">
            <a:avLst/>
          </a:prstGeom>
          <a:solidFill>
            <a:srgbClr val="198754"/>
          </a:solidFill>
          <a:ln>
            <a:solidFill>
              <a:srgbClr val="198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24447" y="5564372"/>
            <a:ext cx="4479851" cy="659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050" y="4312559"/>
            <a:ext cx="4826248" cy="2121009"/>
          </a:xfrm>
          <a:prstGeom prst="rect">
            <a:avLst/>
          </a:prstGeom>
          <a:ln w="25400">
            <a:solidFill>
              <a:srgbClr val="198754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865" y="3408856"/>
            <a:ext cx="9246075" cy="3359323"/>
          </a:xfrm>
          <a:prstGeom prst="rect">
            <a:avLst/>
          </a:prstGeom>
          <a:ln w="25400">
            <a:solidFill>
              <a:srgbClr val="198754"/>
            </a:solidFill>
          </a:ln>
        </p:spPr>
      </p:pic>
    </p:spTree>
    <p:extLst>
      <p:ext uri="{BB962C8B-B14F-4D97-AF65-F5344CB8AC3E}">
        <p14:creationId xmlns:p14="http://schemas.microsoft.com/office/powerpoint/2010/main" val="99849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5288123" cy="830997"/>
            <a:chOff x="3819245" y="188165"/>
            <a:chExt cx="528812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7" y="188165"/>
              <a:ext cx="44109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예약 시스템 구현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코드 리뷰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– Controller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동작 및 비즈니스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logic (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예약하기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1169848"/>
            <a:ext cx="3221451" cy="14887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968" y="1247384"/>
            <a:ext cx="5928583" cy="133365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4105427" y="1766105"/>
            <a:ext cx="1490629" cy="296214"/>
          </a:xfrm>
          <a:prstGeom prst="rightArrow">
            <a:avLst/>
          </a:prstGeom>
          <a:solidFill>
            <a:srgbClr val="198754"/>
          </a:solidFill>
          <a:ln>
            <a:solidFill>
              <a:srgbClr val="198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645" y="3601942"/>
            <a:ext cx="8204990" cy="2572030"/>
          </a:xfrm>
          <a:prstGeom prst="rect">
            <a:avLst/>
          </a:prstGeom>
          <a:ln w="25400">
            <a:solidFill>
              <a:srgbClr val="198754"/>
            </a:solidFill>
          </a:ln>
        </p:spPr>
      </p:pic>
      <p:sp>
        <p:nvSpPr>
          <p:cNvPr id="21" name="오른쪽 화살표 20"/>
          <p:cNvSpPr/>
          <p:nvPr/>
        </p:nvSpPr>
        <p:spPr>
          <a:xfrm rot="5400000">
            <a:off x="4043784" y="2590943"/>
            <a:ext cx="1581398" cy="296214"/>
          </a:xfrm>
          <a:prstGeom prst="rightArrow">
            <a:avLst/>
          </a:prstGeom>
          <a:solidFill>
            <a:srgbClr val="198754"/>
          </a:solidFill>
          <a:ln>
            <a:solidFill>
              <a:srgbClr val="198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561" y="3148923"/>
            <a:ext cx="7594990" cy="3352972"/>
          </a:xfrm>
          <a:prstGeom prst="rect">
            <a:avLst/>
          </a:prstGeom>
          <a:ln w="25400">
            <a:solidFill>
              <a:srgbClr val="198754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2168125" y="4788337"/>
            <a:ext cx="6423425" cy="6767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61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5298923" cy="830997"/>
            <a:chOff x="3819245" y="188165"/>
            <a:chExt cx="529892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44217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예약 시스템 구현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코드 리뷰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– Controller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동작 및 비즈니스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logic (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예약하기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1393839"/>
            <a:ext cx="6400800" cy="2124075"/>
          </a:xfrm>
          <a:prstGeom prst="rect">
            <a:avLst/>
          </a:prstGeom>
          <a:ln w="25400">
            <a:solidFill>
              <a:srgbClr val="198754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857" y="2051436"/>
            <a:ext cx="9252426" cy="4248368"/>
          </a:xfrm>
          <a:prstGeom prst="rect">
            <a:avLst/>
          </a:prstGeom>
          <a:ln w="25400">
            <a:solidFill>
              <a:srgbClr val="198754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2533650" y="3314700"/>
            <a:ext cx="5740400" cy="1257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96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5502123" cy="830997"/>
            <a:chOff x="3819245" y="188165"/>
            <a:chExt cx="550212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46249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예약 시스템 구현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코드 리뷰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– Controller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동작 및 비즈니스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logic (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조회 및 삭제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1585937"/>
            <a:ext cx="5473981" cy="21019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00" y="4587847"/>
            <a:ext cx="4629388" cy="10859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672" y="4676749"/>
            <a:ext cx="3626036" cy="90809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557400" y="1133272"/>
            <a:ext cx="3036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#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조회 기능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Service method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6542672" y="4249293"/>
            <a:ext cx="3036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#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삭제 기능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Service method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557400" y="4129786"/>
            <a:ext cx="3036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#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삭제 기능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 Controller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요청</a:t>
            </a:r>
          </a:p>
        </p:txBody>
      </p:sp>
      <p:sp>
        <p:nvSpPr>
          <p:cNvPr id="16" name="오른쪽 화살표 15"/>
          <p:cNvSpPr/>
          <p:nvPr/>
        </p:nvSpPr>
        <p:spPr>
          <a:xfrm>
            <a:off x="5336410" y="5025812"/>
            <a:ext cx="1056640" cy="209973"/>
          </a:xfrm>
          <a:prstGeom prst="rightArrow">
            <a:avLst/>
          </a:prstGeom>
          <a:solidFill>
            <a:srgbClr val="198754"/>
          </a:solidFill>
          <a:ln>
            <a:solidFill>
              <a:srgbClr val="198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38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5502123" cy="830997"/>
            <a:chOff x="3819245" y="188165"/>
            <a:chExt cx="550212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46249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예약 시스템 구현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2+.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Testcode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(3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개 이상 예약 여부 확인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2916789" y="1130140"/>
            <a:ext cx="3036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# test code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789" y="1714916"/>
            <a:ext cx="6358422" cy="4224491"/>
          </a:xfrm>
          <a:prstGeom prst="rect">
            <a:avLst/>
          </a:prstGeom>
          <a:ln w="25400">
            <a:solidFill>
              <a:srgbClr val="198754"/>
            </a:solidFill>
          </a:ln>
        </p:spPr>
      </p:pic>
    </p:spTree>
    <p:extLst>
      <p:ext uri="{BB962C8B-B14F-4D97-AF65-F5344CB8AC3E}">
        <p14:creationId xmlns:p14="http://schemas.microsoft.com/office/powerpoint/2010/main" val="32126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5502123" cy="830997"/>
            <a:chOff x="3819245" y="188165"/>
            <a:chExt cx="550212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188165"/>
              <a:ext cx="46249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예약 시스템 구현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3.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flow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시연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971800" y="124738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2"/>
              </a:rPr>
              <a:t>메타버스 아카데미 </a:t>
            </a:r>
            <a:r>
              <a:rPr lang="ko-KR" altLang="en-US" dirty="0" err="1">
                <a:hlinkClick r:id="rId2"/>
              </a:rPr>
              <a:t>스터디룸</a:t>
            </a:r>
            <a:r>
              <a:rPr lang="ko-KR" altLang="en-US" dirty="0">
                <a:hlinkClick r:id="rId2"/>
              </a:rPr>
              <a:t> 예약 시스템 페이지 이동하기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574" y="1844938"/>
            <a:ext cx="9572852" cy="452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6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5029763" y="2749367"/>
            <a:ext cx="2132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400" spc="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637704" y="4995951"/>
            <a:ext cx="34503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Q&amp;A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12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4534514" y="2858422"/>
            <a:ext cx="2803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1838428" cy="29858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183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THANK YOU -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4863130" y="5753766"/>
            <a:ext cx="214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Team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CodeMagician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39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98754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서비스 소개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주요기능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모서리가 둥근 직사각형 7">
            <a:extLst>
              <a:ext uri="{FF2B5EF4-FFF2-40B4-BE49-F238E27FC236}">
                <a16:creationId xmlns:a16="http://schemas.microsoft.com/office/drawing/2014/main" id="{9F1F5D3D-2B9B-4DBA-5680-7C845421C846}"/>
              </a:ext>
            </a:extLst>
          </p:cNvPr>
          <p:cNvSpPr/>
          <p:nvPr/>
        </p:nvSpPr>
        <p:spPr>
          <a:xfrm>
            <a:off x="591438" y="1400175"/>
            <a:ext cx="11009124" cy="518681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C0C82-A912-D57D-9223-7268E8E74A05}"/>
              </a:ext>
            </a:extLst>
          </p:cNvPr>
          <p:cNvSpPr txBox="1"/>
          <p:nvPr/>
        </p:nvSpPr>
        <p:spPr>
          <a:xfrm>
            <a:off x="869960" y="2504279"/>
            <a:ext cx="2676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effectLst/>
                <a:latin typeface="-apple-system"/>
              </a:rPr>
              <a:t>🛠️ 개발 환경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264C31-1CFC-DDD4-1F81-4C5FEB193E4E}"/>
              </a:ext>
            </a:extLst>
          </p:cNvPr>
          <p:cNvSpPr/>
          <p:nvPr/>
        </p:nvSpPr>
        <p:spPr>
          <a:xfrm>
            <a:off x="869960" y="1732009"/>
            <a:ext cx="5604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E6EDF3"/>
                </a:solidFill>
                <a:effectLst/>
                <a:latin typeface="-apple-system"/>
              </a:rPr>
              <a:t>📅</a:t>
            </a:r>
            <a:r>
              <a:rPr lang="ko-KR" altLang="en-US" b="0" i="0" dirty="0">
                <a:effectLst/>
                <a:latin typeface="-apple-system"/>
              </a:rPr>
              <a:t> </a:t>
            </a:r>
            <a:r>
              <a:rPr lang="ko-KR" altLang="en-US" b="1" i="0" dirty="0">
                <a:effectLst/>
                <a:latin typeface="-apple-system"/>
              </a:rPr>
              <a:t>프로젝트 기간</a:t>
            </a:r>
            <a:r>
              <a:rPr lang="ko-KR" altLang="en-US" b="0" i="0" dirty="0">
                <a:effectLst/>
                <a:latin typeface="-apple-system"/>
              </a:rPr>
              <a:t> </a:t>
            </a:r>
            <a:r>
              <a:rPr lang="en-US" altLang="ko-KR" b="0" i="0" dirty="0">
                <a:effectLst/>
                <a:latin typeface="-apple-system"/>
              </a:rPr>
              <a:t>: 2023.06.21 ~ 2023.06.28 (</a:t>
            </a:r>
            <a:r>
              <a:rPr lang="ko-KR" altLang="en-US" b="0" i="0" dirty="0">
                <a:effectLst/>
                <a:latin typeface="-apple-system"/>
              </a:rPr>
              <a:t>약 </a:t>
            </a:r>
            <a:r>
              <a:rPr lang="en-US" altLang="ko-KR" b="0" i="0" dirty="0">
                <a:effectLst/>
                <a:latin typeface="-apple-system"/>
              </a:rPr>
              <a:t>8</a:t>
            </a:r>
            <a:r>
              <a:rPr lang="ko-KR" altLang="en-US" b="0" i="0" dirty="0">
                <a:effectLst/>
                <a:latin typeface="-apple-system"/>
              </a:rPr>
              <a:t>일</a:t>
            </a:r>
            <a:r>
              <a:rPr lang="en-US" altLang="ko-KR" b="0" i="0" dirty="0">
                <a:effectLst/>
                <a:latin typeface="-apple-system"/>
              </a:rPr>
              <a:t>)</a:t>
            </a:r>
            <a:endParaRPr lang="ko-KR" altLang="en-US" b="1" i="0" dirty="0">
              <a:effectLst/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2EEFA2-96B3-6FED-7B5C-3325137FFF42}"/>
              </a:ext>
            </a:extLst>
          </p:cNvPr>
          <p:cNvSpPr txBox="1"/>
          <p:nvPr/>
        </p:nvSpPr>
        <p:spPr>
          <a:xfrm>
            <a:off x="1177643" y="3174815"/>
            <a:ext cx="6070882" cy="2936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Language  : Java 11 (OpenJDK 11.0.15.9-1)</a:t>
            </a:r>
          </a:p>
          <a:p>
            <a:pPr algn="l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 DB : MySQL</a:t>
            </a:r>
          </a:p>
          <a:p>
            <a:pPr algn="l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 Server : Apache Tomcat</a:t>
            </a:r>
          </a:p>
          <a:p>
            <a:pPr algn="l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 Front : HTML5, CSS3, JavaScript, jQuery, Bootstrap</a:t>
            </a:r>
          </a:p>
          <a:p>
            <a:pPr algn="l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 Framework : Spring boot(2.7.12)</a:t>
            </a:r>
          </a:p>
          <a:p>
            <a:pPr algn="l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 Build Tool : Maven</a:t>
            </a:r>
          </a:p>
          <a:p>
            <a:pPr algn="l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 IDE : </a:t>
            </a:r>
            <a:r>
              <a:rPr lang="en-US" altLang="ko-KR" b="0" i="0" dirty="0" err="1">
                <a:solidFill>
                  <a:schemeClr val="tx1"/>
                </a:solidFill>
                <a:effectLst/>
                <a:latin typeface="-apple-system"/>
              </a:rPr>
              <a:t>Intellij</a:t>
            </a:r>
            <a:endParaRPr lang="en-US" altLang="ko-KR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algn="l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tx1"/>
                </a:solidFill>
                <a:effectLst/>
                <a:latin typeface="-apple-system"/>
              </a:rPr>
              <a:t> 형상 관리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en-US" altLang="ko-KR" b="0" i="0" dirty="0" err="1">
                <a:solidFill>
                  <a:schemeClr val="tx1"/>
                </a:solidFill>
                <a:effectLst/>
                <a:latin typeface="-apple-system"/>
              </a:rPr>
              <a:t>Github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251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화면구성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 err="1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메인페이지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.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로그인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-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회원가입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96" y="1954925"/>
            <a:ext cx="6393872" cy="40171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555" y="3631011"/>
            <a:ext cx="3537734" cy="30534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022" y="1312015"/>
            <a:ext cx="3778778" cy="218052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909733" y="1963390"/>
            <a:ext cx="381000" cy="377642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323274" y="1954925"/>
            <a:ext cx="450057" cy="410932"/>
          </a:xfrm>
          <a:prstGeom prst="ellipse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9" idx="6"/>
            <a:endCxn id="8" idx="1"/>
          </p:cNvCxnSpPr>
          <p:nvPr/>
        </p:nvCxnSpPr>
        <p:spPr>
          <a:xfrm>
            <a:off x="6290733" y="2152211"/>
            <a:ext cx="1538289" cy="2500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endCxn id="3" idx="1"/>
          </p:cNvCxnSpPr>
          <p:nvPr/>
        </p:nvCxnSpPr>
        <p:spPr>
          <a:xfrm>
            <a:off x="6815667" y="2152211"/>
            <a:ext cx="1131888" cy="30055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29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549105"/>
            <a:ext cx="10080000" cy="477661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화면구성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 err="1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마이페이지</a:t>
              </a:r>
              <a:endParaRPr lang="ko-KR" altLang="en-US" sz="12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70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4105427" y="188165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4800" b="1" dirty="0">
              <a:solidFill>
                <a:srgbClr val="19875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638005"/>
            <a:ext cx="10080000" cy="435272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화면구성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게시판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429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638005"/>
            <a:ext cx="10080000" cy="432938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화면구성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게시판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-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글쓰기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5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832159"/>
            <a:ext cx="10080000" cy="416677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화면구성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게시판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-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조회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08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4105427" y="188165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800" b="1" dirty="0">
              <a:solidFill>
                <a:srgbClr val="19875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638005"/>
            <a:ext cx="10080000" cy="457322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화면구성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게시판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-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수정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26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413471"/>
            <a:ext cx="10080000" cy="487703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화면구성</a:t>
              </a:r>
            </a:p>
            <a:p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예약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21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46" y="1435099"/>
            <a:ext cx="10080000" cy="488884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화면구성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예약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-</a:t>
              </a:r>
              <a:r>
                <a:rPr lang="ko-KR" altLang="en-US" sz="1200" dirty="0" err="1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날짜선택</a:t>
              </a:r>
              <a:endParaRPr lang="ko-KR" altLang="en-US" sz="12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40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4105427" y="188165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4800" b="1" dirty="0">
              <a:solidFill>
                <a:srgbClr val="19875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536506"/>
            <a:ext cx="10080000" cy="471005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화면구성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예약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-</a:t>
              </a:r>
              <a:r>
                <a:rPr lang="ko-KR" altLang="en-US" sz="1200" dirty="0" err="1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시간선택</a:t>
              </a:r>
              <a:endParaRPr lang="ko-KR" altLang="en-US" sz="12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37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4105427" y="188165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4800" b="1" dirty="0">
              <a:solidFill>
                <a:srgbClr val="19875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화면구성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예약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-</a:t>
              </a:r>
              <a:r>
                <a:rPr lang="ko-KR" altLang="en-US" sz="1200" dirty="0" err="1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시간선택</a:t>
              </a:r>
              <a:endParaRPr lang="ko-KR" altLang="en-US" sz="12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579282"/>
            <a:ext cx="10080000" cy="48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98754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서비스 소개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주요기능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BE6076-7FE9-39D6-478A-B5F23209ED5A}"/>
              </a:ext>
            </a:extLst>
          </p:cNvPr>
          <p:cNvSpPr txBox="1"/>
          <p:nvPr/>
        </p:nvSpPr>
        <p:spPr>
          <a:xfrm>
            <a:off x="557400" y="1308939"/>
            <a:ext cx="2676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effectLst/>
                <a:latin typeface="-apple-system"/>
              </a:rPr>
              <a:t>📈 </a:t>
            </a:r>
            <a:r>
              <a:rPr lang="en-US" altLang="ko-KR" sz="2800" b="1" dirty="0">
                <a:latin typeface="-apple-system"/>
              </a:rPr>
              <a:t>Flow-Chart</a:t>
            </a:r>
            <a:endParaRPr lang="ko-KR" altLang="en-US" sz="2800" b="1" i="0" dirty="0">
              <a:effectLst/>
              <a:latin typeface="-apple-system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3C22FF-3AF5-9DFB-DC78-30D16C6CB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27" y="2121936"/>
            <a:ext cx="3081337" cy="39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679CB6-944E-A721-7720-CDE791F6A442}"/>
              </a:ext>
            </a:extLst>
          </p:cNvPr>
          <p:cNvSpPr txBox="1"/>
          <p:nvPr/>
        </p:nvSpPr>
        <p:spPr>
          <a:xfrm>
            <a:off x="1676400" y="6238022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Git-flow</a:t>
            </a:r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17CD274-7749-00B7-26F5-3B3B79787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2121936"/>
            <a:ext cx="3512194" cy="20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08BE3C-1CF3-269F-2DCF-D5114185F2C3}"/>
              </a:ext>
            </a:extLst>
          </p:cNvPr>
          <p:cNvSpPr txBox="1"/>
          <p:nvPr/>
        </p:nvSpPr>
        <p:spPr>
          <a:xfrm>
            <a:off x="5386511" y="4352072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-flow</a:t>
            </a:r>
            <a:endParaRPr lang="ko-KR" alt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F8A5DB9-0AD7-E0DC-B5CF-90E1AD5A6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30" y="2121936"/>
            <a:ext cx="336232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3F97BB-3B39-36CE-DF2E-106487B6BC7F}"/>
              </a:ext>
            </a:extLst>
          </p:cNvPr>
          <p:cNvSpPr txBox="1"/>
          <p:nvPr/>
        </p:nvSpPr>
        <p:spPr>
          <a:xfrm>
            <a:off x="9336703" y="6062545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Gitlab-flow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98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4105427" y="188165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4800" b="1" dirty="0">
              <a:solidFill>
                <a:srgbClr val="19875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GitHub-wiki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endParaRPr>
            </a:p>
            <a:p>
              <a:endParaRPr lang="ko-KR" altLang="en-US" sz="12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961" y="2120821"/>
            <a:ext cx="6382078" cy="42102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15595" y="1268673"/>
            <a:ext cx="476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hlinkClick r:id="rId3"/>
              </a:rPr>
              <a:t>CodeMagician_Project_Github</a:t>
            </a:r>
            <a:r>
              <a:rPr lang="en-US" altLang="ko-KR" dirty="0" smtClean="0">
                <a:hlinkClick r:id="rId3"/>
              </a:rPr>
              <a:t> </a:t>
            </a:r>
            <a:r>
              <a:rPr lang="ko-KR" altLang="en-US" dirty="0" err="1" smtClean="0">
                <a:hlinkClick r:id="rId3"/>
              </a:rPr>
              <a:t>바로가기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37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4105427" y="188165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4800" b="1" dirty="0">
              <a:solidFill>
                <a:srgbClr val="19875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GitHub-wiki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err="1" smtClean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Api</a:t>
              </a:r>
              <a:endParaRPr lang="ko-KR" altLang="en-US" sz="12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107" y="1195316"/>
            <a:ext cx="6521785" cy="54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4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4105427" y="188165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4800" b="1" dirty="0">
              <a:solidFill>
                <a:srgbClr val="19875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GitHub-wiki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 err="1" smtClean="0"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Api</a:t>
              </a:r>
              <a:endParaRPr lang="ko-KR" altLang="en-US" sz="12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407" y="1195316"/>
            <a:ext cx="6547186" cy="29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98754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서비스 소개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주요기능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BE6076-7FE9-39D6-478A-B5F23209ED5A}"/>
              </a:ext>
            </a:extLst>
          </p:cNvPr>
          <p:cNvSpPr txBox="1"/>
          <p:nvPr/>
        </p:nvSpPr>
        <p:spPr>
          <a:xfrm>
            <a:off x="557400" y="1308939"/>
            <a:ext cx="2676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effectLst/>
                <a:latin typeface="-apple-system"/>
              </a:rPr>
              <a:t>📈 </a:t>
            </a:r>
            <a:r>
              <a:rPr lang="en-US" altLang="ko-KR" sz="2800" b="1" dirty="0">
                <a:latin typeface="-apple-system"/>
              </a:rPr>
              <a:t>Flow-Chart</a:t>
            </a:r>
            <a:endParaRPr lang="ko-KR" altLang="en-US" sz="2800" b="1" i="0" dirty="0">
              <a:effectLst/>
              <a:latin typeface="-apple-system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3454BFF-E772-A824-8491-77D3B65ED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2118578"/>
            <a:ext cx="58864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1B7A0D-D3EF-E02B-C914-5F4A580C0F11}"/>
              </a:ext>
            </a:extLst>
          </p:cNvPr>
          <p:cNvSpPr txBox="1"/>
          <p:nvPr/>
        </p:nvSpPr>
        <p:spPr>
          <a:xfrm>
            <a:off x="1695450" y="5856838"/>
            <a:ext cx="7983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Git-flow</a:t>
            </a:r>
            <a:r>
              <a:rPr lang="ko-KR" altLang="en-US" dirty="0"/>
              <a:t>가 </a:t>
            </a:r>
            <a:r>
              <a:rPr lang="en-US" altLang="ko-KR" dirty="0" err="1"/>
              <a:t>Github</a:t>
            </a:r>
            <a:r>
              <a:rPr lang="ko-KR" altLang="en-US" dirty="0"/>
              <a:t>에서 사용하기에는 복잡하여 나온 전략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수시로 배포가 일어나며</a:t>
            </a:r>
            <a:r>
              <a:rPr lang="en-US" altLang="ko-KR" dirty="0"/>
              <a:t>, CI</a:t>
            </a:r>
            <a:r>
              <a:rPr lang="ko-KR" altLang="en-US" dirty="0"/>
              <a:t>와 배포가 자동화 되어 있는 프로젝트에 유용</a:t>
            </a:r>
          </a:p>
        </p:txBody>
      </p:sp>
    </p:spTree>
    <p:extLst>
      <p:ext uri="{BB962C8B-B14F-4D97-AF65-F5344CB8AC3E}">
        <p14:creationId xmlns:p14="http://schemas.microsoft.com/office/powerpoint/2010/main" val="345541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98754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서비스 소개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주요기능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BE6076-7FE9-39D6-478A-B5F23209ED5A}"/>
              </a:ext>
            </a:extLst>
          </p:cNvPr>
          <p:cNvSpPr txBox="1"/>
          <p:nvPr/>
        </p:nvSpPr>
        <p:spPr>
          <a:xfrm>
            <a:off x="557400" y="1308939"/>
            <a:ext cx="2676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effectLst/>
                <a:latin typeface="-apple-system"/>
              </a:rPr>
              <a:t>📈 </a:t>
            </a:r>
            <a:r>
              <a:rPr lang="en-US" altLang="ko-KR" sz="2800" b="1" dirty="0">
                <a:latin typeface="-apple-system"/>
              </a:rPr>
              <a:t>Flow-Chart</a:t>
            </a:r>
            <a:endParaRPr lang="ko-KR" altLang="en-US" sz="2800" b="1" i="0" dirty="0">
              <a:effectLst/>
              <a:latin typeface="-apple-system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0EAC34-F4C6-03D1-5C0B-52A1DFB3E978}"/>
              </a:ext>
            </a:extLst>
          </p:cNvPr>
          <p:cNvSpPr/>
          <p:nvPr/>
        </p:nvSpPr>
        <p:spPr>
          <a:xfrm>
            <a:off x="908137" y="1844937"/>
            <a:ext cx="31972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hlinkClick r:id="rId2"/>
              </a:rPr>
              <a:t>Github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hlinkClick r:id="rId2"/>
              </a:rPr>
              <a:t>-Flow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BE2AFF8-BD4E-4555-110B-8CA4CC318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934" y="1308939"/>
            <a:ext cx="638175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AE8DC9CC-415E-2D0C-E015-4D366BFF2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221" y="3237016"/>
            <a:ext cx="63341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0C1D210A-D1A6-F56A-B795-57295D17B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745" y="5096989"/>
            <a:ext cx="63341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14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198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98754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서비스 소개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주요기능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19875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19875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BE6076-7FE9-39D6-478A-B5F23209ED5A}"/>
              </a:ext>
            </a:extLst>
          </p:cNvPr>
          <p:cNvSpPr txBox="1"/>
          <p:nvPr/>
        </p:nvSpPr>
        <p:spPr>
          <a:xfrm>
            <a:off x="557400" y="1308939"/>
            <a:ext cx="2676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effectLst/>
                <a:latin typeface="-apple-system"/>
              </a:rPr>
              <a:t>📈 </a:t>
            </a:r>
            <a:r>
              <a:rPr lang="en-US" altLang="ko-KR" sz="2800" b="1" dirty="0">
                <a:latin typeface="-apple-system"/>
              </a:rPr>
              <a:t>Flow-Chart</a:t>
            </a:r>
            <a:endParaRPr lang="ko-KR" altLang="en-US" sz="2800" b="1" i="0" dirty="0">
              <a:effectLst/>
              <a:latin typeface="-apple-system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0EAC34-F4C6-03D1-5C0B-52A1DFB3E978}"/>
              </a:ext>
            </a:extLst>
          </p:cNvPr>
          <p:cNvSpPr/>
          <p:nvPr/>
        </p:nvSpPr>
        <p:spPr>
          <a:xfrm>
            <a:off x="908137" y="1844937"/>
            <a:ext cx="31972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hlinkClick r:id="rId2"/>
              </a:rPr>
              <a:t>Github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hlinkClick r:id="rId2"/>
              </a:rPr>
              <a:t>-Flow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BE2AFF8-BD4E-4555-110B-8CA4CC318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71" y="2552700"/>
            <a:ext cx="11215429" cy="299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20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846</Words>
  <Application>Microsoft Office PowerPoint</Application>
  <PresentationFormat>와이드스크린</PresentationFormat>
  <Paragraphs>308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0" baseType="lpstr">
      <vt:lpstr>HY견고딕</vt:lpstr>
      <vt:lpstr>맑은 고딕</vt:lpstr>
      <vt:lpstr>Arial</vt:lpstr>
      <vt:lpstr>KoPubWorld돋움체 Light</vt:lpstr>
      <vt:lpstr>HY헤드라인M</vt:lpstr>
      <vt:lpstr>-apple-system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user</cp:lastModifiedBy>
  <cp:revision>47</cp:revision>
  <dcterms:created xsi:type="dcterms:W3CDTF">2020-01-03T14:16:53Z</dcterms:created>
  <dcterms:modified xsi:type="dcterms:W3CDTF">2023-06-29T03:56:51Z</dcterms:modified>
</cp:coreProperties>
</file>